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2" d="100"/>
          <a:sy n="62" d="100"/>
        </p:scale>
        <p:origin x="-952"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printerSettings" Target="printerSettings/printerSettings1.bin"/><Relationship Id="rId4" Type="http://schemas.openxmlformats.org/officeDocument/2006/relationships/slide" Target="slides/slide3.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24" Type="http://schemas.openxmlformats.org/officeDocument/2006/relationships/tableStyles" Target="tableStyles.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slide" Target="slides/slide18.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slide" Target="slides/slide1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4FBC997-071C-F247-BC80-D95B63D11E12}" type="datetimeFigureOut">
              <a:rPr lang="en-US" smtClean="0"/>
              <a:t>6/9/13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CC50ED-2A57-0249-A630-B086CBB83335}" type="slidenum">
              <a:rPr lang="en-US" smtClean="0"/>
              <a:t>‹#›</a:t>
            </a:fld>
            <a:endParaRPr lang="en-US"/>
          </a:p>
        </p:txBody>
      </p:sp>
    </p:spTree>
    <p:extLst>
      <p:ext uri="{BB962C8B-B14F-4D97-AF65-F5344CB8AC3E}">
        <p14:creationId xmlns:p14="http://schemas.microsoft.com/office/powerpoint/2010/main" val="1113027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FBC997-071C-F247-BC80-D95B63D11E12}" type="datetimeFigureOut">
              <a:rPr lang="en-US" smtClean="0"/>
              <a:t>6/9/13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CC50ED-2A57-0249-A630-B086CBB83335}" type="slidenum">
              <a:rPr lang="en-US" smtClean="0"/>
              <a:t>‹#›</a:t>
            </a:fld>
            <a:endParaRPr lang="en-US"/>
          </a:p>
        </p:txBody>
      </p:sp>
    </p:spTree>
    <p:extLst>
      <p:ext uri="{BB962C8B-B14F-4D97-AF65-F5344CB8AC3E}">
        <p14:creationId xmlns:p14="http://schemas.microsoft.com/office/powerpoint/2010/main" val="2938064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FBC997-071C-F247-BC80-D95B63D11E12}" type="datetimeFigureOut">
              <a:rPr lang="en-US" smtClean="0"/>
              <a:t>6/9/13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CC50ED-2A57-0249-A630-B086CBB83335}" type="slidenum">
              <a:rPr lang="en-US" smtClean="0"/>
              <a:t>‹#›</a:t>
            </a:fld>
            <a:endParaRPr lang="en-US"/>
          </a:p>
        </p:txBody>
      </p:sp>
    </p:spTree>
    <p:extLst>
      <p:ext uri="{BB962C8B-B14F-4D97-AF65-F5344CB8AC3E}">
        <p14:creationId xmlns:p14="http://schemas.microsoft.com/office/powerpoint/2010/main" val="626096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FBC997-071C-F247-BC80-D95B63D11E12}" type="datetimeFigureOut">
              <a:rPr lang="en-US" smtClean="0"/>
              <a:t>6/9/13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CC50ED-2A57-0249-A630-B086CBB83335}" type="slidenum">
              <a:rPr lang="en-US" smtClean="0"/>
              <a:t>‹#›</a:t>
            </a:fld>
            <a:endParaRPr lang="en-US"/>
          </a:p>
        </p:txBody>
      </p:sp>
    </p:spTree>
    <p:extLst>
      <p:ext uri="{BB962C8B-B14F-4D97-AF65-F5344CB8AC3E}">
        <p14:creationId xmlns:p14="http://schemas.microsoft.com/office/powerpoint/2010/main" val="3823055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FBC997-071C-F247-BC80-D95B63D11E12}" type="datetimeFigureOut">
              <a:rPr lang="en-US" smtClean="0"/>
              <a:t>6/9/13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CC50ED-2A57-0249-A630-B086CBB83335}" type="slidenum">
              <a:rPr lang="en-US" smtClean="0"/>
              <a:t>‹#›</a:t>
            </a:fld>
            <a:endParaRPr lang="en-US"/>
          </a:p>
        </p:txBody>
      </p:sp>
    </p:spTree>
    <p:extLst>
      <p:ext uri="{BB962C8B-B14F-4D97-AF65-F5344CB8AC3E}">
        <p14:creationId xmlns:p14="http://schemas.microsoft.com/office/powerpoint/2010/main" val="1323712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FBC997-071C-F247-BC80-D95B63D11E12}" type="datetimeFigureOut">
              <a:rPr lang="en-US" smtClean="0"/>
              <a:t>6/9/13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CC50ED-2A57-0249-A630-B086CBB83335}" type="slidenum">
              <a:rPr lang="en-US" smtClean="0"/>
              <a:t>‹#›</a:t>
            </a:fld>
            <a:endParaRPr lang="en-US"/>
          </a:p>
        </p:txBody>
      </p:sp>
    </p:spTree>
    <p:extLst>
      <p:ext uri="{BB962C8B-B14F-4D97-AF65-F5344CB8AC3E}">
        <p14:creationId xmlns:p14="http://schemas.microsoft.com/office/powerpoint/2010/main" val="2594816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FBC997-071C-F247-BC80-D95B63D11E12}" type="datetimeFigureOut">
              <a:rPr lang="en-US" smtClean="0"/>
              <a:t>6/9/13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CC50ED-2A57-0249-A630-B086CBB83335}" type="slidenum">
              <a:rPr lang="en-US" smtClean="0"/>
              <a:t>‹#›</a:t>
            </a:fld>
            <a:endParaRPr lang="en-US"/>
          </a:p>
        </p:txBody>
      </p:sp>
    </p:spTree>
    <p:extLst>
      <p:ext uri="{BB962C8B-B14F-4D97-AF65-F5344CB8AC3E}">
        <p14:creationId xmlns:p14="http://schemas.microsoft.com/office/powerpoint/2010/main" val="1222061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FBC997-071C-F247-BC80-D95B63D11E12}" type="datetimeFigureOut">
              <a:rPr lang="en-US" smtClean="0"/>
              <a:t>6/9/13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CC50ED-2A57-0249-A630-B086CBB83335}" type="slidenum">
              <a:rPr lang="en-US" smtClean="0"/>
              <a:t>‹#›</a:t>
            </a:fld>
            <a:endParaRPr lang="en-US"/>
          </a:p>
        </p:txBody>
      </p:sp>
    </p:spTree>
    <p:extLst>
      <p:ext uri="{BB962C8B-B14F-4D97-AF65-F5344CB8AC3E}">
        <p14:creationId xmlns:p14="http://schemas.microsoft.com/office/powerpoint/2010/main" val="2393981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FBC997-071C-F247-BC80-D95B63D11E12}" type="datetimeFigureOut">
              <a:rPr lang="en-US" smtClean="0"/>
              <a:t>6/9/13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CC50ED-2A57-0249-A630-B086CBB83335}" type="slidenum">
              <a:rPr lang="en-US" smtClean="0"/>
              <a:t>‹#›</a:t>
            </a:fld>
            <a:endParaRPr lang="en-US"/>
          </a:p>
        </p:txBody>
      </p:sp>
    </p:spTree>
    <p:extLst>
      <p:ext uri="{BB962C8B-B14F-4D97-AF65-F5344CB8AC3E}">
        <p14:creationId xmlns:p14="http://schemas.microsoft.com/office/powerpoint/2010/main" val="162349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FBC997-071C-F247-BC80-D95B63D11E12}" type="datetimeFigureOut">
              <a:rPr lang="en-US" smtClean="0"/>
              <a:t>6/9/13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CC50ED-2A57-0249-A630-B086CBB83335}" type="slidenum">
              <a:rPr lang="en-US" smtClean="0"/>
              <a:t>‹#›</a:t>
            </a:fld>
            <a:endParaRPr lang="en-US"/>
          </a:p>
        </p:txBody>
      </p:sp>
    </p:spTree>
    <p:extLst>
      <p:ext uri="{BB962C8B-B14F-4D97-AF65-F5344CB8AC3E}">
        <p14:creationId xmlns:p14="http://schemas.microsoft.com/office/powerpoint/2010/main" val="1136878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FBC997-071C-F247-BC80-D95B63D11E12}" type="datetimeFigureOut">
              <a:rPr lang="en-US" smtClean="0"/>
              <a:t>6/9/13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CC50ED-2A57-0249-A630-B086CBB83335}" type="slidenum">
              <a:rPr lang="en-US" smtClean="0"/>
              <a:t>‹#›</a:t>
            </a:fld>
            <a:endParaRPr lang="en-US"/>
          </a:p>
        </p:txBody>
      </p:sp>
    </p:spTree>
    <p:extLst>
      <p:ext uri="{BB962C8B-B14F-4D97-AF65-F5344CB8AC3E}">
        <p14:creationId xmlns:p14="http://schemas.microsoft.com/office/powerpoint/2010/main" val="3363705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FBC997-071C-F247-BC80-D95B63D11E12}" type="datetimeFigureOut">
              <a:rPr lang="en-US" smtClean="0"/>
              <a:t>6/9/13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CC50ED-2A57-0249-A630-B086CBB83335}" type="slidenum">
              <a:rPr lang="en-US" smtClean="0"/>
              <a:t>‹#›</a:t>
            </a:fld>
            <a:endParaRPr lang="en-US"/>
          </a:p>
        </p:txBody>
      </p:sp>
    </p:spTree>
    <p:extLst>
      <p:ext uri="{BB962C8B-B14F-4D97-AF65-F5344CB8AC3E}">
        <p14:creationId xmlns:p14="http://schemas.microsoft.com/office/powerpoint/2010/main" val="1917987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kids.nineplanets.org/moon.ht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kids.nineplanets.org/portfoli.ht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kids.nineplanets.org/intro.htm" TargetMode="External"/><Relationship Id="rId3"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hyperlink" Target="http://kids.nineplanets.org/asteroid.htm" TargetMode="External"/><Relationship Id="rId1" Type="http://schemas.openxmlformats.org/officeDocument/2006/relationships/slideLayout" Target="../slideLayouts/slideLayout2.xml"/><Relationship Id="rId2" Type="http://schemas.openxmlformats.org/officeDocument/2006/relationships/hyperlink" Target="http://kids.nineplanets.org/portfoli.htm" TargetMode="External"/><Relationship Id="rId3" Type="http://schemas.openxmlformats.org/officeDocument/2006/relationships/hyperlink" Target="http://kids.nineplanets.org/pluto.htm"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kids.nineplanets.org/neptune.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kids.nineplanets.org/neptune.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Solar System</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963378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Venus</a:t>
            </a:r>
            <a:endParaRPr lang="en-US" dirty="0"/>
          </a:p>
        </p:txBody>
      </p:sp>
      <p:sp>
        <p:nvSpPr>
          <p:cNvPr id="3" name="Content Placeholder 2"/>
          <p:cNvSpPr>
            <a:spLocks noGrp="1"/>
          </p:cNvSpPr>
          <p:nvPr>
            <p:ph idx="1"/>
          </p:nvPr>
        </p:nvSpPr>
        <p:spPr>
          <a:xfrm>
            <a:off x="272834" y="1210948"/>
            <a:ext cx="8658633" cy="5201461"/>
          </a:xfrm>
        </p:spPr>
        <p:txBody>
          <a:bodyPr>
            <a:noAutofit/>
          </a:bodyPr>
          <a:lstStyle/>
          <a:p>
            <a:r>
              <a:rPr lang="en-US" sz="2400" dirty="0"/>
              <a:t>Venus is a </a:t>
            </a:r>
            <a:r>
              <a:rPr lang="en-US" sz="2400" dirty="0" smtClean="0"/>
              <a:t>small, rocky planet blanketed in a thick layer of yellowish clouds. These clouds are not made of water (like here on Earth). Instead, they are formed from a poison called sulfuric acid. </a:t>
            </a:r>
            <a:r>
              <a:rPr lang="en-US" sz="2400" dirty="0"/>
              <a:t> 	 	</a:t>
            </a:r>
          </a:p>
          <a:p>
            <a:r>
              <a:rPr lang="en-US" sz="2400" dirty="0" smtClean="0"/>
              <a:t>Venus</a:t>
            </a:r>
            <a:r>
              <a:rPr lang="en-US" sz="2400" dirty="0"/>
              <a:t>' surface is very hot </a:t>
            </a:r>
            <a:r>
              <a:rPr lang="en-US" sz="2400" dirty="0" smtClean="0"/>
              <a:t>– about 482°</a:t>
            </a:r>
            <a:r>
              <a:rPr lang="en-US" sz="2400" dirty="0" smtClean="0"/>
              <a:t>C</a:t>
            </a:r>
            <a:r>
              <a:rPr lang="en-US" sz="2400" dirty="0"/>
              <a:t>	 	</a:t>
            </a:r>
          </a:p>
          <a:p>
            <a:r>
              <a:rPr lang="en-US" sz="2400" dirty="0" smtClean="0"/>
              <a:t>Even </a:t>
            </a:r>
            <a:r>
              <a:rPr lang="en-US" sz="2400" dirty="0"/>
              <a:t>though Venus is very cloudy, it's simply </a:t>
            </a:r>
            <a:r>
              <a:rPr lang="en-US" sz="2400" dirty="0" smtClean="0"/>
              <a:t>“too hot” </a:t>
            </a:r>
            <a:r>
              <a:rPr lang="en-US" sz="2400" dirty="0"/>
              <a:t>for rain to form.		 	</a:t>
            </a:r>
          </a:p>
          <a:p>
            <a:r>
              <a:rPr lang="en-US" sz="2400" dirty="0" smtClean="0"/>
              <a:t>The </a:t>
            </a:r>
            <a:r>
              <a:rPr lang="en-US" sz="2400" dirty="0"/>
              <a:t>first spacecraft to visit Venus was Mariner 2 in 1962. Venus has since been visited by more than 20 spacecraft in all so far!  	</a:t>
            </a:r>
          </a:p>
          <a:p>
            <a:r>
              <a:rPr lang="en-US" sz="2400" dirty="0" smtClean="0"/>
              <a:t>Venus </a:t>
            </a:r>
            <a:r>
              <a:rPr lang="en-US" sz="2400" dirty="0"/>
              <a:t>has no moons.	</a:t>
            </a:r>
          </a:p>
          <a:p>
            <a:endParaRPr lang="en-US" sz="2400" dirty="0"/>
          </a:p>
        </p:txBody>
      </p:sp>
    </p:spTree>
    <p:extLst>
      <p:ext uri="{BB962C8B-B14F-4D97-AF65-F5344CB8AC3E}">
        <p14:creationId xmlns:p14="http://schemas.microsoft.com/office/powerpoint/2010/main" val="2929081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Earth</a:t>
            </a:r>
            <a:endParaRPr lang="en-US" dirty="0"/>
          </a:p>
        </p:txBody>
      </p:sp>
      <p:sp>
        <p:nvSpPr>
          <p:cNvPr id="3" name="Content Placeholder 2"/>
          <p:cNvSpPr>
            <a:spLocks noGrp="1"/>
          </p:cNvSpPr>
          <p:nvPr>
            <p:ph idx="1"/>
          </p:nvPr>
        </p:nvSpPr>
        <p:spPr>
          <a:xfrm>
            <a:off x="252349" y="1417638"/>
            <a:ext cx="8658633" cy="5076719"/>
          </a:xfrm>
        </p:spPr>
        <p:txBody>
          <a:bodyPr>
            <a:noAutofit/>
          </a:bodyPr>
          <a:lstStyle/>
          <a:p>
            <a:r>
              <a:rPr lang="en-US" sz="2400" dirty="0"/>
              <a:t>Earth is </a:t>
            </a:r>
            <a:r>
              <a:rPr lang="en-US" sz="2400" dirty="0" smtClean="0"/>
              <a:t>a small, rocky planet which supports a variety of life! As far as we know, Earth is unique from all other planets in this respect. </a:t>
            </a:r>
          </a:p>
          <a:p>
            <a:r>
              <a:rPr lang="en-US" sz="2400" dirty="0" smtClean="0"/>
              <a:t>Temperatures </a:t>
            </a:r>
            <a:r>
              <a:rPr lang="en-US" sz="2400" dirty="0"/>
              <a:t>at the Earth's center (called the "core") may be as high as </a:t>
            </a:r>
            <a:r>
              <a:rPr lang="en-US" sz="2400" dirty="0" smtClean="0"/>
              <a:t>7227°C – that’s hotter than the surface of the Sun! </a:t>
            </a:r>
            <a:endParaRPr lang="en-US" sz="2400" dirty="0"/>
          </a:p>
          <a:p>
            <a:r>
              <a:rPr lang="en-US" sz="2400" dirty="0" smtClean="0"/>
              <a:t>The </a:t>
            </a:r>
            <a:r>
              <a:rPr lang="en-US" sz="2400" dirty="0"/>
              <a:t>Earth is the densest major body in the solar system. This means that it's the most "compact" of all the planets. </a:t>
            </a:r>
            <a:endParaRPr lang="en-US" sz="2400" dirty="0" smtClean="0"/>
          </a:p>
          <a:p>
            <a:r>
              <a:rPr lang="en-US" sz="2400" dirty="0" smtClean="0"/>
              <a:t>The </a:t>
            </a:r>
            <a:r>
              <a:rPr lang="en-US" sz="2400" dirty="0"/>
              <a:t>Earth is 4.5 to 4.6 billion years old, but the oldest known rocks are less than 4 billion years old. Rocks older than 3 billion years are rare. The oldest fossils of living organisms are less than 3.9 billion years old!	</a:t>
            </a:r>
            <a:endParaRPr lang="en-US" sz="2400" dirty="0" smtClean="0"/>
          </a:p>
          <a:p>
            <a:r>
              <a:rPr lang="en-US" sz="2400" dirty="0" smtClean="0"/>
              <a:t>The </a:t>
            </a:r>
            <a:r>
              <a:rPr lang="en-US" sz="2400" dirty="0"/>
              <a:t>Earth is orbited by </a:t>
            </a:r>
            <a:r>
              <a:rPr lang="en-US" sz="2400" dirty="0" smtClean="0"/>
              <a:t>one moon.</a:t>
            </a:r>
            <a:endParaRPr lang="en-US" sz="2400" dirty="0">
              <a:hlinkClick r:id="rId2"/>
            </a:endParaRPr>
          </a:p>
          <a:p>
            <a:endParaRPr lang="en-US" sz="2400" dirty="0"/>
          </a:p>
        </p:txBody>
      </p:sp>
    </p:spTree>
    <p:extLst>
      <p:ext uri="{BB962C8B-B14F-4D97-AF65-F5344CB8AC3E}">
        <p14:creationId xmlns:p14="http://schemas.microsoft.com/office/powerpoint/2010/main" val="3961342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Mars</a:t>
            </a:r>
            <a:endParaRPr lang="en-US" dirty="0"/>
          </a:p>
        </p:txBody>
      </p:sp>
      <p:sp>
        <p:nvSpPr>
          <p:cNvPr id="3" name="Content Placeholder 2"/>
          <p:cNvSpPr>
            <a:spLocks noGrp="1"/>
          </p:cNvSpPr>
          <p:nvPr>
            <p:ph idx="1"/>
          </p:nvPr>
        </p:nvSpPr>
        <p:spPr/>
        <p:txBody>
          <a:bodyPr>
            <a:normAutofit fontScale="85000" lnSpcReduction="20000"/>
          </a:bodyPr>
          <a:lstStyle/>
          <a:p>
            <a:r>
              <a:rPr lang="en-US" dirty="0"/>
              <a:t>Mars is </a:t>
            </a:r>
            <a:r>
              <a:rPr lang="en-US" dirty="0" smtClean="0"/>
              <a:t>a small, rocky planet which is cold and lifeless. </a:t>
            </a:r>
          </a:p>
          <a:p>
            <a:r>
              <a:rPr lang="en-US" dirty="0" smtClean="0"/>
              <a:t>The </a:t>
            </a:r>
            <a:r>
              <a:rPr lang="en-US" dirty="0"/>
              <a:t>first spacecraft to visit Mars was Mariner 4 in 1965. Several others followed including the two Viking landers in 1976. After a long break, Mars Pathfinder landed successfully on Mars on July 4, 1997.	 	 	</a:t>
            </a:r>
          </a:p>
          <a:p>
            <a:r>
              <a:rPr lang="en-US" dirty="0" smtClean="0"/>
              <a:t>Mars </a:t>
            </a:r>
            <a:r>
              <a:rPr lang="en-US" dirty="0"/>
              <a:t>has permanent ice caps at both poles made up mostly of solid carbon dioxide. We know this as "dry ice."	</a:t>
            </a:r>
          </a:p>
          <a:p>
            <a:r>
              <a:rPr lang="en-US" dirty="0"/>
              <a:t>	</a:t>
            </a:r>
            <a:r>
              <a:rPr lang="en-US" dirty="0" smtClean="0"/>
              <a:t>Very </a:t>
            </a:r>
            <a:r>
              <a:rPr lang="en-US" dirty="0"/>
              <a:t>strong winds and vast dust storms sometimes blow through the entire planet for months!	</a:t>
            </a:r>
          </a:p>
          <a:p>
            <a:r>
              <a:rPr lang="en-US" dirty="0" smtClean="0"/>
              <a:t>Mars </a:t>
            </a:r>
            <a:r>
              <a:rPr lang="en-US" dirty="0"/>
              <a:t>has two tiny moons which orbit very close to the surface. Their names are </a:t>
            </a:r>
            <a:r>
              <a:rPr lang="en-US" dirty="0" err="1"/>
              <a:t>Phobos</a:t>
            </a:r>
            <a:r>
              <a:rPr lang="en-US" dirty="0"/>
              <a:t> and </a:t>
            </a:r>
            <a:r>
              <a:rPr lang="en-US" dirty="0" err="1"/>
              <a:t>Deimos</a:t>
            </a:r>
            <a:r>
              <a:rPr lang="en-US" dirty="0"/>
              <a:t>.	</a:t>
            </a:r>
          </a:p>
          <a:p>
            <a:endParaRPr lang="en-US" dirty="0"/>
          </a:p>
        </p:txBody>
      </p:sp>
    </p:spTree>
    <p:extLst>
      <p:ext uri="{BB962C8B-B14F-4D97-AF65-F5344CB8AC3E}">
        <p14:creationId xmlns:p14="http://schemas.microsoft.com/office/powerpoint/2010/main" val="2475645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Jupiter</a:t>
            </a:r>
            <a:endParaRPr lang="en-US" dirty="0"/>
          </a:p>
        </p:txBody>
      </p:sp>
      <p:sp>
        <p:nvSpPr>
          <p:cNvPr id="3" name="Content Placeholder 2"/>
          <p:cNvSpPr>
            <a:spLocks noGrp="1"/>
          </p:cNvSpPr>
          <p:nvPr>
            <p:ph idx="1"/>
          </p:nvPr>
        </p:nvSpPr>
        <p:spPr>
          <a:xfrm>
            <a:off x="457200" y="1600200"/>
            <a:ext cx="8229600" cy="4812209"/>
          </a:xfrm>
        </p:spPr>
        <p:txBody>
          <a:bodyPr>
            <a:noAutofit/>
          </a:bodyPr>
          <a:lstStyle/>
          <a:p>
            <a:r>
              <a:rPr lang="en-US" sz="2400" dirty="0"/>
              <a:t>Jupiter is a </a:t>
            </a:r>
            <a:r>
              <a:rPr lang="en-US" sz="2400" dirty="0" smtClean="0"/>
              <a:t>giant gas planet which is made up of about 90% hydrogen and 10% helium. </a:t>
            </a:r>
          </a:p>
          <a:p>
            <a:r>
              <a:rPr lang="en-US" sz="2400" dirty="0" smtClean="0"/>
              <a:t>Jupiter </a:t>
            </a:r>
            <a:r>
              <a:rPr lang="en-US" sz="2400" dirty="0"/>
              <a:t>was first visited by the Pioneer 10 spacecraft in 1973. It was later visited by Pioneer 11, Voyager 1, Voyager 2 and Ulysses. The spacecraft Galileo is currently in orbit around Jupiter and will be sending back data for at least the next two years.	 	</a:t>
            </a:r>
          </a:p>
          <a:p>
            <a:r>
              <a:rPr lang="en-US" sz="2400" dirty="0" smtClean="0"/>
              <a:t>Jupiter </a:t>
            </a:r>
            <a:r>
              <a:rPr lang="en-US" sz="2400" dirty="0"/>
              <a:t>is so big that you could cram 1,000 Earths inside of it! That's </a:t>
            </a:r>
            <a:r>
              <a:rPr lang="en-US" sz="2400" dirty="0" smtClean="0"/>
              <a:t>“mighty big”!</a:t>
            </a:r>
            <a:r>
              <a:rPr lang="en-US" sz="2400" dirty="0"/>
              <a:t>		 	</a:t>
            </a:r>
          </a:p>
          <a:p>
            <a:r>
              <a:rPr lang="en-US" sz="2400" dirty="0" smtClean="0"/>
              <a:t>It </a:t>
            </a:r>
            <a:r>
              <a:rPr lang="en-US" sz="2400" dirty="0"/>
              <a:t>is thought that Jupiter's "Great Red Spot" is a storm of swirling gas that has lasted for hundreds of years. Scientists are still unsure as to how such a storm could last for so long.	</a:t>
            </a:r>
          </a:p>
          <a:p>
            <a:pPr marL="0" indent="0">
              <a:buNone/>
            </a:pPr>
            <a:r>
              <a:rPr lang="en-US" sz="2400" dirty="0"/>
              <a:t> 	 	</a:t>
            </a:r>
          </a:p>
          <a:p>
            <a:r>
              <a:rPr lang="en-US" sz="2400" dirty="0" smtClean="0"/>
              <a:t>Jupiter </a:t>
            </a:r>
            <a:r>
              <a:rPr lang="en-US" sz="2400" dirty="0"/>
              <a:t>has 16 known moons! There are four large "Galilean" moons, and 12 small ones. 	</a:t>
            </a:r>
          </a:p>
          <a:p>
            <a:endParaRPr lang="en-US" sz="2400" dirty="0"/>
          </a:p>
        </p:txBody>
      </p:sp>
    </p:spTree>
    <p:extLst>
      <p:ext uri="{BB962C8B-B14F-4D97-AF65-F5344CB8AC3E}">
        <p14:creationId xmlns:p14="http://schemas.microsoft.com/office/powerpoint/2010/main" val="3492847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Saturn</a:t>
            </a:r>
            <a:endParaRPr lang="en-US" dirty="0"/>
          </a:p>
        </p:txBody>
      </p:sp>
      <p:sp>
        <p:nvSpPr>
          <p:cNvPr id="3" name="Content Placeholder 2"/>
          <p:cNvSpPr>
            <a:spLocks noGrp="1"/>
          </p:cNvSpPr>
          <p:nvPr>
            <p:ph idx="1"/>
          </p:nvPr>
        </p:nvSpPr>
        <p:spPr>
          <a:xfrm>
            <a:off x="293320" y="1399370"/>
            <a:ext cx="8556208" cy="5217909"/>
          </a:xfrm>
        </p:spPr>
        <p:txBody>
          <a:bodyPr>
            <a:noAutofit/>
          </a:bodyPr>
          <a:lstStyle/>
          <a:p>
            <a:r>
              <a:rPr lang="en-US" sz="2400" dirty="0"/>
              <a:t>Saturn is </a:t>
            </a:r>
            <a:r>
              <a:rPr lang="en-US" sz="2400" dirty="0" smtClean="0"/>
              <a:t>a giant gas planet which is made up of about 75% hydrogen and 25% helium. It’s most famous for its thousands of beautiful rings. </a:t>
            </a:r>
            <a:r>
              <a:rPr lang="en-US" sz="2400" dirty="0"/>
              <a:t> 	</a:t>
            </a:r>
          </a:p>
          <a:p>
            <a:r>
              <a:rPr lang="en-US" sz="2400" dirty="0" smtClean="0"/>
              <a:t>Saturn </a:t>
            </a:r>
            <a:r>
              <a:rPr lang="en-US" sz="2400" dirty="0"/>
              <a:t>was first visited by the Pioneer 11 spacecraft in 1979. Saturn has also since been visited by Voyager 1 and Voyager 2.		 	</a:t>
            </a:r>
          </a:p>
          <a:p>
            <a:r>
              <a:rPr lang="en-US" sz="2400" dirty="0" smtClean="0"/>
              <a:t>Saturn's </a:t>
            </a:r>
            <a:r>
              <a:rPr lang="en-US" sz="2400" dirty="0"/>
              <a:t>rings are made up mostly of water ice, but they may also include rocky particles with icy coatings. The origin of the rings of Saturn is currently unknown.	 	</a:t>
            </a:r>
          </a:p>
          <a:p>
            <a:r>
              <a:rPr lang="en-US" sz="2400" dirty="0" smtClean="0"/>
              <a:t>Saturn </a:t>
            </a:r>
            <a:r>
              <a:rPr lang="en-US" sz="2400" dirty="0"/>
              <a:t>is made up of materials which are lighter than water. If placed in a big pond, Saturn would float much like an ice cube does in a glass of water.	 	</a:t>
            </a:r>
          </a:p>
          <a:p>
            <a:r>
              <a:rPr lang="en-US" sz="2400" dirty="0" smtClean="0"/>
              <a:t>Saturn </a:t>
            </a:r>
            <a:r>
              <a:rPr lang="en-US" sz="2400" dirty="0"/>
              <a:t>has 18 known moons - more than any other planet! </a:t>
            </a:r>
          </a:p>
        </p:txBody>
      </p:sp>
    </p:spTree>
    <p:extLst>
      <p:ext uri="{BB962C8B-B14F-4D97-AF65-F5344CB8AC3E}">
        <p14:creationId xmlns:p14="http://schemas.microsoft.com/office/powerpoint/2010/main" val="9437461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Uranus</a:t>
            </a:r>
            <a:endParaRPr lang="en-US" dirty="0"/>
          </a:p>
        </p:txBody>
      </p:sp>
      <p:sp>
        <p:nvSpPr>
          <p:cNvPr id="3" name="Content Placeholder 2"/>
          <p:cNvSpPr>
            <a:spLocks noGrp="1"/>
          </p:cNvSpPr>
          <p:nvPr>
            <p:ph idx="1"/>
          </p:nvPr>
        </p:nvSpPr>
        <p:spPr>
          <a:xfrm>
            <a:off x="457200" y="1378884"/>
            <a:ext cx="8085053" cy="5479116"/>
          </a:xfrm>
        </p:spPr>
        <p:txBody>
          <a:bodyPr>
            <a:noAutofit/>
          </a:bodyPr>
          <a:lstStyle/>
          <a:p>
            <a:r>
              <a:rPr lang="en-US" sz="2800" dirty="0"/>
              <a:t>Uranus is </a:t>
            </a:r>
            <a:r>
              <a:rPr lang="en-US" sz="2800" dirty="0" smtClean="0"/>
              <a:t>a giant gas planet which is made up of mostly rock and various ices. </a:t>
            </a:r>
            <a:r>
              <a:rPr lang="en-US" sz="2800" dirty="0"/>
              <a:t> 	 		</a:t>
            </a:r>
          </a:p>
          <a:p>
            <a:r>
              <a:rPr lang="en-US" sz="2800" dirty="0" smtClean="0"/>
              <a:t>Uranus </a:t>
            </a:r>
            <a:r>
              <a:rPr lang="en-US" sz="2800" dirty="0"/>
              <a:t>has been visited by only one spacecraft, Voyager 2 on Jan 24 1986.		</a:t>
            </a:r>
          </a:p>
          <a:p>
            <a:r>
              <a:rPr lang="en-US" sz="2800" dirty="0" smtClean="0"/>
              <a:t>Uranus </a:t>
            </a:r>
            <a:r>
              <a:rPr lang="en-US" sz="2800" dirty="0"/>
              <a:t>spins differently from most planets. It seems to be tilted "sideways" instead of right-side up. At the time of Voyager 2's passage, Uranus' south pole was pointed almost directly at </a:t>
            </a:r>
            <a:r>
              <a:rPr lang="en-US" sz="2800" dirty="0" smtClean="0"/>
              <a:t>the Sun.</a:t>
            </a:r>
            <a:endParaRPr lang="en-US" sz="2800" dirty="0">
              <a:hlinkClick r:id="rId2"/>
            </a:endParaRPr>
          </a:p>
          <a:p>
            <a:r>
              <a:rPr lang="en-US" sz="2800" dirty="0" smtClean="0"/>
              <a:t>Uranus </a:t>
            </a:r>
            <a:r>
              <a:rPr lang="en-US" sz="2800" dirty="0"/>
              <a:t>has 15 known moons. Voyager 2 discovered 10 small moons in addition to the 5 large ones already known. It is likely that there are many more tiny moons within the rings. 		</a:t>
            </a:r>
          </a:p>
          <a:p>
            <a:endParaRPr lang="en-US" sz="2800" dirty="0"/>
          </a:p>
        </p:txBody>
      </p:sp>
    </p:spTree>
    <p:extLst>
      <p:ext uri="{BB962C8B-B14F-4D97-AF65-F5344CB8AC3E}">
        <p14:creationId xmlns:p14="http://schemas.microsoft.com/office/powerpoint/2010/main" val="3418386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Neptune</a:t>
            </a:r>
            <a:endParaRPr lang="en-US" dirty="0"/>
          </a:p>
        </p:txBody>
      </p:sp>
      <p:sp>
        <p:nvSpPr>
          <p:cNvPr id="3" name="Content Placeholder 2"/>
          <p:cNvSpPr>
            <a:spLocks noGrp="1"/>
          </p:cNvSpPr>
          <p:nvPr>
            <p:ph idx="1"/>
          </p:nvPr>
        </p:nvSpPr>
        <p:spPr>
          <a:xfrm>
            <a:off x="313805" y="1417638"/>
            <a:ext cx="8597178" cy="5440362"/>
          </a:xfrm>
        </p:spPr>
        <p:txBody>
          <a:bodyPr>
            <a:noAutofit/>
          </a:bodyPr>
          <a:lstStyle/>
          <a:p>
            <a:r>
              <a:rPr lang="en-US" sz="2800" dirty="0"/>
              <a:t>Neptune is a </a:t>
            </a:r>
            <a:r>
              <a:rPr lang="en-US" sz="2800" dirty="0" smtClean="0"/>
              <a:t>giant gas planet which is most likely made up of various “ices” and  rock.</a:t>
            </a:r>
          </a:p>
          <a:p>
            <a:r>
              <a:rPr lang="en-US" sz="2800" dirty="0" smtClean="0"/>
              <a:t>Neptune </a:t>
            </a:r>
            <a:r>
              <a:rPr lang="en-US" sz="2800" dirty="0"/>
              <a:t>has been visited by only one spacecraft, Voyager 2 on Aug 25 1989. Almost everything we know about Neptune comes from this one visit.	</a:t>
            </a:r>
          </a:p>
          <a:p>
            <a:r>
              <a:rPr lang="en-US" sz="2800" dirty="0" smtClean="0"/>
              <a:t>Depending </a:t>
            </a:r>
            <a:r>
              <a:rPr lang="en-US" sz="2800" dirty="0"/>
              <a:t>on how far along </a:t>
            </a:r>
            <a:r>
              <a:rPr lang="en-US" sz="2800" dirty="0" smtClean="0"/>
              <a:t>Pluto is in its orbit, Neptune can be either the eighth or ninth planet. Pluto’s orbit is kind of wacky, and it crosses in front of Neptune. When Pluto does this, Neptune is behind Pluto, hence, it is the ninth planet for a short time.</a:t>
            </a:r>
            <a:endParaRPr lang="en-US" sz="2800" dirty="0"/>
          </a:p>
          <a:p>
            <a:r>
              <a:rPr lang="en-US" sz="2800" dirty="0" smtClean="0"/>
              <a:t>Neptune </a:t>
            </a:r>
            <a:r>
              <a:rPr lang="en-US" sz="2800" dirty="0"/>
              <a:t>has 8 known moons; 7 small ones and a large moon called "Triton." 	</a:t>
            </a:r>
          </a:p>
          <a:p>
            <a:endParaRPr lang="en-US" sz="2800" dirty="0"/>
          </a:p>
        </p:txBody>
      </p:sp>
    </p:spTree>
    <p:extLst>
      <p:ext uri="{BB962C8B-B14F-4D97-AF65-F5344CB8AC3E}">
        <p14:creationId xmlns:p14="http://schemas.microsoft.com/office/powerpoint/2010/main" val="35504982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Pluto</a:t>
            </a:r>
            <a:endParaRPr lang="en-US" dirty="0"/>
          </a:p>
        </p:txBody>
      </p:sp>
      <p:sp>
        <p:nvSpPr>
          <p:cNvPr id="3" name="Content Placeholder 2"/>
          <p:cNvSpPr>
            <a:spLocks noGrp="1"/>
          </p:cNvSpPr>
          <p:nvPr>
            <p:ph idx="1"/>
          </p:nvPr>
        </p:nvSpPr>
        <p:spPr/>
        <p:txBody>
          <a:bodyPr>
            <a:normAutofit fontScale="92500" lnSpcReduction="10000"/>
          </a:bodyPr>
          <a:lstStyle/>
          <a:p>
            <a:r>
              <a:rPr lang="en-US" dirty="0"/>
              <a:t>Pluto is a </a:t>
            </a:r>
            <a:r>
              <a:rPr lang="en-US" dirty="0" smtClean="0"/>
              <a:t>small, icy “dwarf planet”. Scientists are still unsure as to exactly what it’s made of.</a:t>
            </a:r>
          </a:p>
          <a:p>
            <a:r>
              <a:rPr lang="en-US" dirty="0" smtClean="0"/>
              <a:t>Pluto </a:t>
            </a:r>
            <a:r>
              <a:rPr lang="en-US" dirty="0"/>
              <a:t>has not yet been visited by a spacecraft, but there's one on the way!	</a:t>
            </a:r>
            <a:r>
              <a:rPr lang="en-US" dirty="0" smtClean="0"/>
              <a:t>Arrives in 2015!</a:t>
            </a:r>
            <a:endParaRPr lang="en-US" dirty="0"/>
          </a:p>
          <a:p>
            <a:r>
              <a:rPr lang="en-US" dirty="0" smtClean="0"/>
              <a:t>Depending </a:t>
            </a:r>
            <a:r>
              <a:rPr lang="en-US" dirty="0"/>
              <a:t>on how far along it is in its orbit (path around </a:t>
            </a:r>
            <a:r>
              <a:rPr lang="en-US" dirty="0" smtClean="0"/>
              <a:t>the Sun), Pluto can be wither the eighth or ninth planet. Pluto’s orbit is kind of wacky and makes it be behind Neptune at times and Pluto is then the eighth planet for a short time.</a:t>
            </a:r>
          </a:p>
          <a:p>
            <a:r>
              <a:rPr lang="en-US" dirty="0" smtClean="0"/>
              <a:t>Pluto </a:t>
            </a:r>
            <a:r>
              <a:rPr lang="en-US" dirty="0"/>
              <a:t>has one moon. It's called "Charon."	</a:t>
            </a:r>
          </a:p>
          <a:p>
            <a:endParaRPr lang="en-US" dirty="0"/>
          </a:p>
        </p:txBody>
      </p:sp>
    </p:spTree>
    <p:extLst>
      <p:ext uri="{BB962C8B-B14F-4D97-AF65-F5344CB8AC3E}">
        <p14:creationId xmlns:p14="http://schemas.microsoft.com/office/powerpoint/2010/main" val="1953296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Asteroids</a:t>
            </a:r>
            <a:endParaRPr lang="en-US" dirty="0"/>
          </a:p>
        </p:txBody>
      </p:sp>
      <p:sp>
        <p:nvSpPr>
          <p:cNvPr id="3" name="Content Placeholder 2"/>
          <p:cNvSpPr>
            <a:spLocks noGrp="1"/>
          </p:cNvSpPr>
          <p:nvPr>
            <p:ph idx="1"/>
          </p:nvPr>
        </p:nvSpPr>
        <p:spPr>
          <a:xfrm>
            <a:off x="457199" y="1419857"/>
            <a:ext cx="8535723" cy="5115474"/>
          </a:xfrm>
        </p:spPr>
        <p:txBody>
          <a:bodyPr>
            <a:noAutofit/>
          </a:bodyPr>
          <a:lstStyle/>
          <a:p>
            <a:r>
              <a:rPr lang="en-US" sz="2800" dirty="0"/>
              <a:t>Asteroids are chunks of rock and metal that orbit around the Sun. Scientists think that they are loose material that never formed into planets.		</a:t>
            </a:r>
          </a:p>
          <a:p>
            <a:r>
              <a:rPr lang="en-US" sz="2800" dirty="0" smtClean="0"/>
              <a:t>The </a:t>
            </a:r>
            <a:r>
              <a:rPr lang="en-US" sz="2800" dirty="0"/>
              <a:t>Main Asteroid Belt is located </a:t>
            </a:r>
            <a:r>
              <a:rPr lang="en-US" sz="2800" dirty="0" smtClean="0"/>
              <a:t>between Mars and Jupiter. </a:t>
            </a:r>
            <a:r>
              <a:rPr lang="en-US" sz="2800" dirty="0"/>
              <a:t>	 	</a:t>
            </a:r>
          </a:p>
          <a:p>
            <a:r>
              <a:rPr lang="en-US" sz="2800" dirty="0" smtClean="0"/>
              <a:t>The </a:t>
            </a:r>
            <a:r>
              <a:rPr lang="en-US" sz="2800" dirty="0"/>
              <a:t>total mass of all the asteroids is less than that of the Moon.		</a:t>
            </a:r>
          </a:p>
          <a:p>
            <a:r>
              <a:rPr lang="en-US" sz="2800" dirty="0" smtClean="0"/>
              <a:t>There </a:t>
            </a:r>
            <a:r>
              <a:rPr lang="en-US" sz="2800" dirty="0"/>
              <a:t>are 26 known asteroids larger </a:t>
            </a:r>
            <a:r>
              <a:rPr lang="en-US" sz="2800" dirty="0" smtClean="0"/>
              <a:t>than 200km across. </a:t>
            </a:r>
            <a:r>
              <a:rPr lang="en-US" sz="2800" dirty="0" smtClean="0"/>
              <a:t>We’ve </a:t>
            </a:r>
            <a:r>
              <a:rPr lang="en-US" sz="2800" dirty="0" smtClean="0"/>
              <a:t>cataloged about half of the asteroids in the 10km to 100km size range. Scientists still don’t know much about the smaller ones. </a:t>
            </a:r>
            <a:endParaRPr lang="en-US" sz="2800" dirty="0"/>
          </a:p>
        </p:txBody>
      </p:sp>
    </p:spTree>
    <p:extLst>
      <p:ext uri="{BB962C8B-B14F-4D97-AF65-F5344CB8AC3E}">
        <p14:creationId xmlns:p14="http://schemas.microsoft.com/office/powerpoint/2010/main" val="2384865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Introduction…</a:t>
            </a:r>
            <a:endParaRPr lang="en-US" dirty="0"/>
          </a:p>
        </p:txBody>
      </p:sp>
      <p:sp>
        <p:nvSpPr>
          <p:cNvPr id="4" name="Rectangle 3"/>
          <p:cNvSpPr/>
          <p:nvPr/>
        </p:nvSpPr>
        <p:spPr>
          <a:xfrm>
            <a:off x="288851" y="1100098"/>
            <a:ext cx="8397949" cy="3046988"/>
          </a:xfrm>
          <a:prstGeom prst="rect">
            <a:avLst/>
          </a:prstGeom>
        </p:spPr>
        <p:txBody>
          <a:bodyPr wrap="square">
            <a:spAutoFit/>
          </a:bodyPr>
          <a:lstStyle/>
          <a:p>
            <a:r>
              <a:rPr lang="en-US" sz="3200" dirty="0" smtClean="0"/>
              <a:t>In </a:t>
            </a:r>
            <a:r>
              <a:rPr lang="en-US" sz="3200" dirty="0"/>
              <a:t>our solar system, nine planets circle around </a:t>
            </a:r>
            <a:r>
              <a:rPr lang="en-US" sz="3200" dirty="0" smtClean="0"/>
              <a:t>our Sun. The Sun sits in the middle </a:t>
            </a:r>
            <a:r>
              <a:rPr lang="en-US" sz="3200" dirty="0"/>
              <a:t>while the planets travel in </a:t>
            </a:r>
            <a:r>
              <a:rPr lang="en-US" sz="3200" dirty="0" smtClean="0"/>
              <a:t>paths </a:t>
            </a:r>
            <a:r>
              <a:rPr lang="en-US" sz="3200" dirty="0"/>
              <a:t>(called orbits) around it. These nine planets travel in the same direction (counter- clockwise looking down from the Sun's north pole). </a:t>
            </a:r>
          </a:p>
        </p:txBody>
      </p:sp>
      <p:pic>
        <p:nvPicPr>
          <p:cNvPr id="5" name="Picture 4" descr="sola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2100" y="3733800"/>
            <a:ext cx="5041900" cy="3124200"/>
          </a:xfrm>
          <a:prstGeom prst="rect">
            <a:avLst/>
          </a:prstGeom>
        </p:spPr>
      </p:pic>
      <p:sp>
        <p:nvSpPr>
          <p:cNvPr id="6" name="TextBox 5"/>
          <p:cNvSpPr txBox="1"/>
          <p:nvPr/>
        </p:nvSpPr>
        <p:spPr>
          <a:xfrm>
            <a:off x="457200" y="4427931"/>
            <a:ext cx="3644900" cy="2677656"/>
          </a:xfrm>
          <a:prstGeom prst="rect">
            <a:avLst/>
          </a:prstGeom>
          <a:noFill/>
        </p:spPr>
        <p:txBody>
          <a:bodyPr wrap="square" rtlCol="0">
            <a:spAutoFit/>
          </a:bodyPr>
          <a:lstStyle/>
          <a:p>
            <a:r>
              <a:rPr lang="en-US" sz="2800" dirty="0" smtClean="0"/>
              <a:t>The picture on the right shows the different paths and positions of each planet (not to scale).</a:t>
            </a:r>
          </a:p>
          <a:p>
            <a:endParaRPr lang="en-US" sz="2800" dirty="0"/>
          </a:p>
        </p:txBody>
      </p:sp>
    </p:spTree>
    <p:extLst>
      <p:ext uri="{BB962C8B-B14F-4D97-AF65-F5344CB8AC3E}">
        <p14:creationId xmlns:p14="http://schemas.microsoft.com/office/powerpoint/2010/main" val="2849961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System</a:t>
            </a:r>
            <a:endParaRPr lang="en-US" dirty="0"/>
          </a:p>
        </p:txBody>
      </p:sp>
      <p:sp>
        <p:nvSpPr>
          <p:cNvPr id="3" name="Content Placeholder 2"/>
          <p:cNvSpPr>
            <a:spLocks noGrp="1"/>
          </p:cNvSpPr>
          <p:nvPr>
            <p:ph idx="1"/>
          </p:nvPr>
        </p:nvSpPr>
        <p:spPr/>
        <p:txBody>
          <a:bodyPr>
            <a:normAutofit fontScale="85000" lnSpcReduction="10000"/>
          </a:bodyPr>
          <a:lstStyle/>
          <a:p>
            <a:r>
              <a:rPr lang="en-US" dirty="0"/>
              <a:t>The solar system is made up of two parts:		</a:t>
            </a:r>
          </a:p>
          <a:p>
            <a:pPr marL="0" indent="0">
              <a:buNone/>
            </a:pPr>
            <a:r>
              <a:rPr lang="en-US" dirty="0"/>
              <a:t> 	 	</a:t>
            </a:r>
          </a:p>
          <a:p>
            <a:r>
              <a:rPr lang="en-US" dirty="0"/>
              <a:t> 	The inner solar system contains Mercury, Venus, Earth and Mars. These four planets are closest to the Sun.	</a:t>
            </a:r>
            <a:endParaRPr lang="en-US" dirty="0">
              <a:hlinkClick r:id="rId2"/>
            </a:endParaRPr>
          </a:p>
          <a:p>
            <a:pPr marL="0" indent="0">
              <a:buNone/>
            </a:pPr>
            <a:r>
              <a:rPr lang="en-US" dirty="0"/>
              <a:t> 	 	</a:t>
            </a:r>
          </a:p>
          <a:p>
            <a:r>
              <a:rPr lang="en-US" dirty="0"/>
              <a:t> 	The outer solar system contains Jupiter, Saturn, Uranus, Neptune and Pluto.	</a:t>
            </a:r>
            <a:endParaRPr lang="en-US" dirty="0">
              <a:hlinkClick r:id="rId3"/>
            </a:endParaRPr>
          </a:p>
          <a:p>
            <a:pPr marL="0" indent="0">
              <a:buNone/>
            </a:pPr>
            <a:r>
              <a:rPr lang="en-US" dirty="0"/>
              <a:t> 	 	</a:t>
            </a:r>
          </a:p>
          <a:p>
            <a:r>
              <a:rPr lang="en-US" dirty="0"/>
              <a:t> 	The inner planets are separated from the outer planets by the Asteroid Belt.	</a:t>
            </a:r>
            <a:endParaRPr lang="en-US" dirty="0">
              <a:hlinkClick r:id="rId4"/>
            </a:endParaRPr>
          </a:p>
          <a:p>
            <a:endParaRPr lang="en-US" dirty="0"/>
          </a:p>
        </p:txBody>
      </p:sp>
    </p:spTree>
    <p:extLst>
      <p:ext uri="{BB962C8B-B14F-4D97-AF65-F5344CB8AC3E}">
        <p14:creationId xmlns:p14="http://schemas.microsoft.com/office/powerpoint/2010/main" val="2402488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964" y="206548"/>
            <a:ext cx="2847635" cy="5809085"/>
          </a:xfrm>
        </p:spPr>
        <p:txBody>
          <a:bodyPr>
            <a:noAutofit/>
          </a:bodyPr>
          <a:lstStyle/>
          <a:p>
            <a:r>
              <a:rPr lang="en-US" sz="2800" dirty="0"/>
              <a:t>This picture below shows how big (and little!) the nine planets are in relation to each other. </a:t>
            </a:r>
            <a:endParaRPr lang="en-US" sz="2800" dirty="0" smtClean="0"/>
          </a:p>
          <a:p>
            <a:r>
              <a:rPr lang="en-US" sz="2800" dirty="0" smtClean="0"/>
              <a:t>Can </a:t>
            </a:r>
            <a:r>
              <a:rPr lang="en-US" sz="2800" dirty="0"/>
              <a:t>you see tiny </a:t>
            </a:r>
            <a:r>
              <a:rPr lang="en-US" sz="2800" dirty="0" smtClean="0"/>
              <a:t>Mercury in the very bottom, left-hand corner? </a:t>
            </a:r>
          </a:p>
        </p:txBody>
      </p:sp>
      <p:pic>
        <p:nvPicPr>
          <p:cNvPr id="4" name="Picture 3" descr="ninep5.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2600" y="740521"/>
            <a:ext cx="6121400" cy="4622800"/>
          </a:xfrm>
          <a:prstGeom prst="rect">
            <a:avLst/>
          </a:prstGeom>
        </p:spPr>
      </p:pic>
      <p:sp>
        <p:nvSpPr>
          <p:cNvPr id="5" name="TextBox 4"/>
          <p:cNvSpPr txBox="1"/>
          <p:nvPr/>
        </p:nvSpPr>
        <p:spPr>
          <a:xfrm>
            <a:off x="3351550" y="5592247"/>
            <a:ext cx="5468319" cy="1384995"/>
          </a:xfrm>
          <a:prstGeom prst="rect">
            <a:avLst/>
          </a:prstGeom>
          <a:noFill/>
        </p:spPr>
        <p:txBody>
          <a:bodyPr wrap="square" rtlCol="0">
            <a:spAutoFit/>
          </a:bodyPr>
          <a:lstStyle/>
          <a:p>
            <a:r>
              <a:rPr lang="en-US" sz="2800" dirty="0" smtClean="0"/>
              <a:t>Pluto is the teeny-tiny planet in the very top, right-hand corner.</a:t>
            </a:r>
          </a:p>
          <a:p>
            <a:endParaRPr lang="en-US" sz="2800" dirty="0"/>
          </a:p>
        </p:txBody>
      </p:sp>
    </p:spTree>
    <p:extLst>
      <p:ext uri="{BB962C8B-B14F-4D97-AF65-F5344CB8AC3E}">
        <p14:creationId xmlns:p14="http://schemas.microsoft.com/office/powerpoint/2010/main" val="3262278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Classifying the Planets</a:t>
            </a:r>
            <a:endParaRPr lang="en-US" dirty="0"/>
          </a:p>
        </p:txBody>
      </p:sp>
      <p:sp>
        <p:nvSpPr>
          <p:cNvPr id="3" name="Content Placeholder 2"/>
          <p:cNvSpPr>
            <a:spLocks noGrp="1"/>
          </p:cNvSpPr>
          <p:nvPr>
            <p:ph idx="1"/>
          </p:nvPr>
        </p:nvSpPr>
        <p:spPr/>
        <p:txBody>
          <a:bodyPr>
            <a:normAutofit fontScale="92500" lnSpcReduction="10000"/>
          </a:bodyPr>
          <a:lstStyle/>
          <a:p>
            <a:r>
              <a:rPr lang="en-US" dirty="0"/>
              <a:t>These nine planets are grouped in many different ways. Two easy groupings are composition (what they are made up of) and size</a:t>
            </a:r>
            <a:r>
              <a:rPr lang="en-US" dirty="0" smtClean="0"/>
              <a:t>.</a:t>
            </a:r>
          </a:p>
          <a:p>
            <a:pPr marL="0" indent="0">
              <a:buNone/>
            </a:pPr>
            <a:r>
              <a:rPr lang="en-US" u="sng" dirty="0"/>
              <a:t>COMPOSITION</a:t>
            </a:r>
          </a:p>
          <a:p>
            <a:r>
              <a:rPr lang="en-US" dirty="0"/>
              <a:t>ROCKY </a:t>
            </a:r>
            <a:r>
              <a:rPr lang="en-US" dirty="0" smtClean="0"/>
              <a:t>PLANETS- Mercury, Venus, Earth, Mars, Pluto </a:t>
            </a:r>
          </a:p>
          <a:p>
            <a:r>
              <a:rPr lang="en-US" dirty="0" smtClean="0"/>
              <a:t>The </a:t>
            </a:r>
            <a:r>
              <a:rPr lang="en-US" b="1" dirty="0"/>
              <a:t>rocky planets</a:t>
            </a:r>
            <a:r>
              <a:rPr lang="en-US" dirty="0"/>
              <a:t> are mostly made up of rock and metal. These planets are very heavy and move slowly. They also do not have rings and very few moons.</a:t>
            </a:r>
          </a:p>
        </p:txBody>
      </p:sp>
    </p:spTree>
    <p:extLst>
      <p:ext uri="{BB962C8B-B14F-4D97-AF65-F5344CB8AC3E}">
        <p14:creationId xmlns:p14="http://schemas.microsoft.com/office/powerpoint/2010/main" val="1918603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Classifying the Planets</a:t>
            </a:r>
            <a:endParaRPr lang="en-US" dirty="0"/>
          </a:p>
        </p:txBody>
      </p:sp>
      <p:sp>
        <p:nvSpPr>
          <p:cNvPr id="3" name="Content Placeholder 2"/>
          <p:cNvSpPr>
            <a:spLocks noGrp="1"/>
          </p:cNvSpPr>
          <p:nvPr>
            <p:ph idx="1"/>
          </p:nvPr>
        </p:nvSpPr>
        <p:spPr/>
        <p:txBody>
          <a:bodyPr/>
          <a:lstStyle/>
          <a:p>
            <a:r>
              <a:rPr lang="en-US" dirty="0"/>
              <a:t>GAS PLANETS </a:t>
            </a:r>
            <a:r>
              <a:rPr lang="en-US" dirty="0" smtClean="0"/>
              <a:t>– Jupiter, Saturn, Uranus, and Neptune </a:t>
            </a:r>
            <a:endParaRPr lang="en-US" dirty="0">
              <a:hlinkClick r:id="rId2"/>
            </a:endParaRPr>
          </a:p>
          <a:p>
            <a:r>
              <a:rPr lang="en-US" dirty="0"/>
              <a:t>The </a:t>
            </a:r>
            <a:r>
              <a:rPr lang="en-US" b="1" dirty="0"/>
              <a:t>gas planets</a:t>
            </a:r>
            <a:r>
              <a:rPr lang="en-US" dirty="0"/>
              <a:t> are mostly made up of gases (hydrogen and helium). These planets are light for their sizes (just like a big air balloon) and move quickly. They have rings and lots of moons.</a:t>
            </a:r>
          </a:p>
        </p:txBody>
      </p:sp>
    </p:spTree>
    <p:extLst>
      <p:ext uri="{BB962C8B-B14F-4D97-AF65-F5344CB8AC3E}">
        <p14:creationId xmlns:p14="http://schemas.microsoft.com/office/powerpoint/2010/main" val="3229949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Size of Planets</a:t>
            </a:r>
            <a:endParaRPr lang="en-US" dirty="0"/>
          </a:p>
        </p:txBody>
      </p:sp>
      <p:sp>
        <p:nvSpPr>
          <p:cNvPr id="3" name="Content Placeholder 2"/>
          <p:cNvSpPr>
            <a:spLocks noGrp="1"/>
          </p:cNvSpPr>
          <p:nvPr>
            <p:ph idx="1"/>
          </p:nvPr>
        </p:nvSpPr>
        <p:spPr/>
        <p:txBody>
          <a:bodyPr>
            <a:normAutofit/>
          </a:bodyPr>
          <a:lstStyle/>
          <a:p>
            <a:pPr marL="0" indent="0">
              <a:buNone/>
            </a:pPr>
            <a:r>
              <a:rPr lang="en-US" u="sng" dirty="0"/>
              <a:t>SIZE</a:t>
            </a:r>
          </a:p>
          <a:p>
            <a:r>
              <a:rPr lang="en-US" dirty="0"/>
              <a:t>SMALL PLANETS </a:t>
            </a:r>
            <a:r>
              <a:rPr lang="en-US" dirty="0" smtClean="0"/>
              <a:t>(Mercury, Venus, Earth, Mars, and Pluto. </a:t>
            </a:r>
          </a:p>
          <a:p>
            <a:r>
              <a:rPr lang="en-US" dirty="0" smtClean="0"/>
              <a:t>The </a:t>
            </a:r>
            <a:r>
              <a:rPr lang="en-US" b="1" dirty="0"/>
              <a:t>small planets</a:t>
            </a:r>
            <a:r>
              <a:rPr lang="en-US" dirty="0"/>
              <a:t> have diameters less </a:t>
            </a:r>
            <a:r>
              <a:rPr lang="en-US" dirty="0" smtClean="0"/>
              <a:t>than 13,000km across. Mercury and Pluto are sometimes referred to as “lesser planets” because they are so tiny. </a:t>
            </a:r>
            <a:endParaRPr lang="en-US" dirty="0"/>
          </a:p>
        </p:txBody>
      </p:sp>
    </p:spTree>
    <p:extLst>
      <p:ext uri="{BB962C8B-B14F-4D97-AF65-F5344CB8AC3E}">
        <p14:creationId xmlns:p14="http://schemas.microsoft.com/office/powerpoint/2010/main" val="2761618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Size of Planets</a:t>
            </a:r>
            <a:endParaRPr lang="en-US" dirty="0"/>
          </a:p>
        </p:txBody>
      </p:sp>
      <p:sp>
        <p:nvSpPr>
          <p:cNvPr id="3" name="Content Placeholder 2"/>
          <p:cNvSpPr>
            <a:spLocks noGrp="1"/>
          </p:cNvSpPr>
          <p:nvPr>
            <p:ph idx="1"/>
          </p:nvPr>
        </p:nvSpPr>
        <p:spPr/>
        <p:txBody>
          <a:bodyPr/>
          <a:lstStyle/>
          <a:p>
            <a:r>
              <a:rPr lang="en-US" dirty="0"/>
              <a:t>GIANT PLANETS </a:t>
            </a:r>
            <a:r>
              <a:rPr lang="en-US" dirty="0" smtClean="0"/>
              <a:t>(Jupiter, Saturn, Uranus, and Neptune.</a:t>
            </a:r>
            <a:endParaRPr lang="en-US" dirty="0">
              <a:hlinkClick r:id="rId2"/>
            </a:endParaRPr>
          </a:p>
          <a:p>
            <a:r>
              <a:rPr lang="en-US" dirty="0"/>
              <a:t>The </a:t>
            </a:r>
            <a:r>
              <a:rPr lang="en-US" b="1" dirty="0"/>
              <a:t>giant planets</a:t>
            </a:r>
            <a:r>
              <a:rPr lang="en-US" dirty="0"/>
              <a:t> have diameters greater </a:t>
            </a:r>
            <a:r>
              <a:rPr lang="en-US" dirty="0" smtClean="0"/>
              <a:t>than 48,000km. The giant planets are sometimes also referred to as the Gas Giants. </a:t>
            </a:r>
            <a:endParaRPr lang="en-US" dirty="0"/>
          </a:p>
        </p:txBody>
      </p:sp>
    </p:spTree>
    <p:extLst>
      <p:ext uri="{BB962C8B-B14F-4D97-AF65-F5344CB8AC3E}">
        <p14:creationId xmlns:p14="http://schemas.microsoft.com/office/powerpoint/2010/main" val="2870624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Mercury</a:t>
            </a:r>
            <a:endParaRPr lang="en-US" dirty="0"/>
          </a:p>
        </p:txBody>
      </p:sp>
      <p:sp>
        <p:nvSpPr>
          <p:cNvPr id="3" name="Content Placeholder 2"/>
          <p:cNvSpPr>
            <a:spLocks noGrp="1"/>
          </p:cNvSpPr>
          <p:nvPr>
            <p:ph idx="1"/>
          </p:nvPr>
        </p:nvSpPr>
        <p:spPr/>
        <p:txBody>
          <a:bodyPr>
            <a:noAutofit/>
          </a:bodyPr>
          <a:lstStyle/>
          <a:p>
            <a:r>
              <a:rPr lang="en-US" sz="2400" dirty="0"/>
              <a:t>Mercury is </a:t>
            </a:r>
            <a:r>
              <a:rPr lang="en-US" sz="2400" dirty="0" smtClean="0"/>
              <a:t>a small, rocky planet.</a:t>
            </a:r>
            <a:r>
              <a:rPr lang="en-US" sz="2400" dirty="0"/>
              <a:t> 	 	</a:t>
            </a:r>
          </a:p>
          <a:p>
            <a:r>
              <a:rPr lang="en-US" sz="2400" dirty="0" smtClean="0"/>
              <a:t>Mercury </a:t>
            </a:r>
            <a:r>
              <a:rPr lang="en-US" sz="2400" dirty="0"/>
              <a:t>has been visited by the </a:t>
            </a:r>
            <a:r>
              <a:rPr lang="en-US" sz="2400" dirty="0" smtClean="0"/>
              <a:t>Mariner 10 spacecraft. Mariner 10 has mapped less than half of Mercury’s surface</a:t>
            </a:r>
            <a:r>
              <a:rPr lang="en-US" sz="2400" dirty="0" smtClean="0"/>
              <a:t>.</a:t>
            </a:r>
            <a:r>
              <a:rPr lang="en-US" sz="2400" dirty="0"/>
              <a:t> 	</a:t>
            </a:r>
          </a:p>
          <a:p>
            <a:r>
              <a:rPr lang="en-US" sz="2400" dirty="0" smtClean="0"/>
              <a:t>Scientists </a:t>
            </a:r>
            <a:r>
              <a:rPr lang="en-US" sz="2400" dirty="0"/>
              <a:t>think that there may be *volcanic activity* on Mercury. They are still studying information sent to </a:t>
            </a:r>
            <a:r>
              <a:rPr lang="en-US" sz="2400" dirty="0" smtClean="0"/>
              <a:t>Earth from the Mariner spacecraft.</a:t>
            </a:r>
          </a:p>
          <a:p>
            <a:r>
              <a:rPr lang="en-US" sz="2400" dirty="0" smtClean="0"/>
              <a:t>The </a:t>
            </a:r>
            <a:r>
              <a:rPr lang="en-US" sz="2400" dirty="0"/>
              <a:t>temperature on Mercury ranges </a:t>
            </a:r>
            <a:r>
              <a:rPr lang="en-US" sz="2400" dirty="0" smtClean="0"/>
              <a:t>from -173°C to 425°C.</a:t>
            </a:r>
            <a:r>
              <a:rPr lang="en-US" sz="2400" dirty="0"/>
              <a:t> 	</a:t>
            </a:r>
          </a:p>
          <a:p>
            <a:r>
              <a:rPr lang="en-US" sz="2400" dirty="0" smtClean="0"/>
              <a:t>It </a:t>
            </a:r>
            <a:r>
              <a:rPr lang="en-US" sz="2400" dirty="0"/>
              <a:t>was once believed that there was no water on Mercury, but this turned out to be false. Recent radar information shows evidence of ice at Mercury's north pole! </a:t>
            </a:r>
            <a:endParaRPr lang="en-US" sz="2400" dirty="0" smtClean="0"/>
          </a:p>
          <a:p>
            <a:r>
              <a:rPr lang="en-US" sz="2400" dirty="0"/>
              <a:t> </a:t>
            </a:r>
            <a:r>
              <a:rPr lang="en-US" sz="2400" dirty="0" smtClean="0"/>
              <a:t>Unlike </a:t>
            </a:r>
            <a:r>
              <a:rPr lang="en-US" sz="2400" dirty="0"/>
              <a:t>many of our nine planets, Mercury has no moons.	</a:t>
            </a:r>
          </a:p>
          <a:p>
            <a:endParaRPr lang="en-US" sz="2400" dirty="0"/>
          </a:p>
        </p:txBody>
      </p:sp>
    </p:spTree>
    <p:extLst>
      <p:ext uri="{BB962C8B-B14F-4D97-AF65-F5344CB8AC3E}">
        <p14:creationId xmlns:p14="http://schemas.microsoft.com/office/powerpoint/2010/main" val="28453742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61</TotalTime>
  <Words>833</Words>
  <Application>Microsoft Macintosh PowerPoint</Application>
  <PresentationFormat>On-screen Show (4:3)</PresentationFormat>
  <Paragraphs>88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The Solar System</vt:lpstr>
      <vt:lpstr>Introduction…</vt:lpstr>
      <vt:lpstr>Solar System</vt:lpstr>
      <vt:lpstr>PowerPoint Presentation</vt:lpstr>
      <vt:lpstr>Classifying the Planets</vt:lpstr>
      <vt:lpstr>Classifying the Planets</vt:lpstr>
      <vt:lpstr>Size of Planets</vt:lpstr>
      <vt:lpstr>Size of Planets</vt:lpstr>
      <vt:lpstr>Mercury</vt:lpstr>
      <vt:lpstr>Venus</vt:lpstr>
      <vt:lpstr>Earth</vt:lpstr>
      <vt:lpstr>Mars</vt:lpstr>
      <vt:lpstr>Jupiter</vt:lpstr>
      <vt:lpstr>Saturn</vt:lpstr>
      <vt:lpstr>Uranus</vt:lpstr>
      <vt:lpstr>Neptune</vt:lpstr>
      <vt:lpstr>Pluto</vt:lpstr>
      <vt:lpstr>Asteroids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Denice Fogel User</dc:creator>
  <cp:lastModifiedBy>Denice Fogel User</cp:lastModifiedBy>
  <cp:revision>28</cp:revision>
  <cp:lastPrinted>2013-04-01T01:06:10Z</cp:lastPrinted>
  <dcterms:created xsi:type="dcterms:W3CDTF">2013-04-01T00:49:21Z</dcterms:created>
  <dcterms:modified xsi:type="dcterms:W3CDTF">2013-06-09T21:50:42Z</dcterms:modified>
</cp:coreProperties>
</file>